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4"/>
  </p:notesMasterIdLst>
  <p:sldIdLst>
    <p:sldId id="307" r:id="rId3"/>
    <p:sldId id="308" r:id="rId4"/>
    <p:sldId id="315" r:id="rId5"/>
    <p:sldId id="312" r:id="rId6"/>
    <p:sldId id="313" r:id="rId7"/>
    <p:sldId id="314" r:id="rId8"/>
    <p:sldId id="289" r:id="rId9"/>
    <p:sldId id="309" r:id="rId10"/>
    <p:sldId id="310" r:id="rId11"/>
    <p:sldId id="290" r:id="rId12"/>
    <p:sldId id="292" r:id="rId13"/>
    <p:sldId id="293" r:id="rId14"/>
    <p:sldId id="296" r:id="rId15"/>
    <p:sldId id="273" r:id="rId16"/>
    <p:sldId id="263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16" r:id="rId27"/>
    <p:sldId id="317" r:id="rId28"/>
    <p:sldId id="318" r:id="rId29"/>
    <p:sldId id="319" r:id="rId30"/>
    <p:sldId id="320" r:id="rId31"/>
    <p:sldId id="321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88342-4756-4910-8432-7EB6FA804B4C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0CA08-3574-4B0E-B1A9-7FA55D04D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2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3" name="voltage.wav"/>
          </p:stSnd>
        </p:sndAc>
      </p:transition>
    </mc:Choice>
    <mc:Fallback xmlns="">
      <p:transition spd="slow">
        <p:push dir="u"/>
        <p:sndAc>
          <p:stSnd>
            <p:snd r:embed="rId1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795A5E-D6E3-401E-BFBA-50CA7CCA8B9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04E73D-16A0-4FEC-AE40-0DD623720E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13" name="voltage.wav"/>
          </p:stSnd>
        </p:sndAc>
      </p:transition>
    </mc:Choice>
    <mc:Fallback xmlns="">
      <p:transition spd="slow">
        <p:push dir="u"/>
        <p:sndAc>
          <p:stSnd>
            <p:snd r:embed="rId14" name="voltage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audio" Target="../media/audio2.wav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 smtClean="0">
                <a:ln w="57150">
                  <a:solidFill>
                    <a:schemeClr val="tx1"/>
                  </a:solidFill>
                </a:ln>
                <a:solidFill>
                  <a:schemeClr val="accent3"/>
                </a:solidFill>
                <a:latin typeface="Forte" pitchFamily="66" charset="0"/>
              </a:rPr>
              <a:t>SELAMAT DATANG</a:t>
            </a:r>
            <a:endParaRPr lang="id-ID" sz="3600" dirty="0">
              <a:ln w="57150">
                <a:solidFill>
                  <a:schemeClr val="tx1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412776"/>
            <a:ext cx="7467600" cy="4606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>
                <a:ln w="28575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Bernard MT Condensed" pitchFamily="18" charset="0"/>
              </a:rPr>
              <a:t>DI MI </a:t>
            </a:r>
            <a:r>
              <a:rPr lang="en-US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Bernard MT Condensed" pitchFamily="18" charset="0"/>
              </a:rPr>
              <a:t>AL-MAHDY SINDANGSARI</a:t>
            </a:r>
            <a:endParaRPr lang="id-ID" sz="4400" dirty="0">
              <a:ln w="28575">
                <a:solidFill>
                  <a:sysClr val="windowText" lastClr="0000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3568" y="2204864"/>
            <a:ext cx="7467600" cy="46064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sz="44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accent3"/>
                </a:solidFill>
                <a:latin typeface="Britannic Bold" pitchFamily="34" charset="0"/>
              </a:rPr>
              <a:t>KECAMATAN MAJENANG</a:t>
            </a:r>
            <a:endParaRPr lang="id-ID" sz="4400" dirty="0">
              <a:ln w="28575">
                <a:solidFill>
                  <a:sysClr val="windowText" lastClr="000000"/>
                </a:solidFill>
              </a:ln>
              <a:solidFill>
                <a:schemeClr val="accent3"/>
              </a:solidFill>
              <a:latin typeface="Britannic Bol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49850" y="5373216"/>
            <a:ext cx="661912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3"/>
                </a:solidFill>
                <a:latin typeface="Algerian" pitchFamily="82" charset="0"/>
              </a:rPr>
              <a:t>DALAM ACARA</a:t>
            </a:r>
            <a:r>
              <a:rPr lang="en-US" sz="5400" b="1" cap="none" spc="0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3"/>
                </a:solidFill>
              </a:rPr>
              <a:t> </a:t>
            </a:r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0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162970"/>
              </p:ext>
            </p:extLst>
          </p:nvPr>
        </p:nvGraphicFramePr>
        <p:xfrm>
          <a:off x="228599" y="914400"/>
          <a:ext cx="8718804" cy="6939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20"/>
                <a:gridCol w="2386460"/>
                <a:gridCol w="1477921"/>
                <a:gridCol w="856423"/>
                <a:gridCol w="1277177"/>
                <a:gridCol w="1066800"/>
                <a:gridCol w="1251203"/>
              </a:tblGrid>
              <a:tr h="942731"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aramond" pitchFamily="18" charset="0"/>
                        </a:rPr>
                        <a:t>NO</a:t>
                      </a:r>
                      <a:endParaRPr lang="en-US" sz="13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aramond" pitchFamily="18" charset="0"/>
                        </a:rPr>
                        <a:t>NAMA GURU</a:t>
                      </a:r>
                      <a:endParaRPr lang="en-US" sz="13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aramond" pitchFamily="18" charset="0"/>
                        </a:rPr>
                        <a:t>TEMPAT TANGGAL</a:t>
                      </a:r>
                      <a:r>
                        <a:rPr lang="en-US" sz="1300" baseline="0" dirty="0" smtClean="0">
                          <a:latin typeface="Garamond" pitchFamily="18" charset="0"/>
                        </a:rPr>
                        <a:t> LAHIR</a:t>
                      </a:r>
                      <a:endParaRPr lang="en-US" sz="13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aramond" pitchFamily="18" charset="0"/>
                        </a:rPr>
                        <a:t>STATUS</a:t>
                      </a:r>
                      <a:endParaRPr lang="en-US" sz="13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aramond" pitchFamily="18" charset="0"/>
                        </a:rPr>
                        <a:t>PENDIDIKAN TERAKHIR</a:t>
                      </a:r>
                      <a:endParaRPr lang="en-US" sz="13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aramond" pitchFamily="18" charset="0"/>
                        </a:rPr>
                        <a:t>TMT DISINI</a:t>
                      </a:r>
                      <a:endParaRPr lang="en-US" sz="1300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latin typeface="Garamond" pitchFamily="18" charset="0"/>
                        </a:rPr>
                        <a:t>JAB</a:t>
                      </a:r>
                      <a:endParaRPr lang="en-US" sz="1300" dirty="0">
                        <a:latin typeface="Garamond" pitchFamily="18" charset="0"/>
                      </a:endParaRPr>
                    </a:p>
                  </a:txBody>
                  <a:tcPr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1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FERI CAHYONO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 S.Pd.I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Cilacap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01-11-1988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S  I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6360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20</a:t>
                      </a: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14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K</a:t>
                      </a: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M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2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SITI SALAMAH, SPd.SD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Cilacap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16 - 03 - 1984</a:t>
                      </a:r>
                      <a:endParaRPr kumimoji="0" lang="id-ID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S  I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6360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2004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Gr</a:t>
                      </a: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Kls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3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6360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4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UNI KHULSUM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S.Pd.I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Cilacap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04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1991</a:t>
                      </a:r>
                      <a:endParaRPr lang="en-US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S  I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86360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20</a:t>
                      </a: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15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Gr Kls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5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6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7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ACHMAD ELKI FIRDAUS,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S.Pd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Cilacap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10-07-1994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S I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9215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201</a:t>
                      </a: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4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Gr</a:t>
                      </a: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 OR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8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ROHMAT, </a:t>
                      </a: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S.Pd.I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Cilacap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03</a:t>
                      </a:r>
                      <a:r>
                        <a:rPr kumimoji="0" lang="en-GB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-19</a:t>
                      </a:r>
                      <a:r>
                        <a:rPr kumimoji="0" lang="id-ID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S</a:t>
                      </a:r>
                      <a:r>
                        <a:rPr lang="en-US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i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9215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2018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Gr.agama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9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IRNA EKAWATI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Cilacap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 09-08-1994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SMK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9215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2013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Gr</a:t>
                      </a:r>
                      <a:r>
                        <a:rPr lang="en-US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 </a:t>
                      </a:r>
                      <a:r>
                        <a:rPr lang="en-US" sz="1300" baseline="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Kls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10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  <a:defRPr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IIN FARIDA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Cilacap</a:t>
                      </a: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, 15-10-1974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MAN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9215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2017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Gr</a:t>
                      </a: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Garamond" pitchFamily="18" charset="0"/>
                          <a:ea typeface="Times New Roman"/>
                        </a:rPr>
                        <a:t>Kls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2790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11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NUZAEHAH NIAMI TAMIMMA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CILACAP,</a:t>
                      </a:r>
                      <a:r>
                        <a:rPr lang="en-US" sz="13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 25-06-1996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GTY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MAN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2017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Gr</a:t>
                      </a:r>
                      <a:r>
                        <a:rPr lang="en-US" sz="13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 </a:t>
                      </a:r>
                      <a:r>
                        <a:rPr lang="en-US" sz="1300" dirty="0" err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Garamond" pitchFamily="18" charset="0"/>
                        </a:rPr>
                        <a:t>Kls</a:t>
                      </a: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66544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>
                          <a:latin typeface="Garamond" pitchFamily="18" charset="0"/>
                        </a:rPr>
                        <a:t>12</a:t>
                      </a:r>
                      <a:endParaRPr lang="en-US" sz="1300" b="1" dirty="0"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Garamond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-69215"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2286000" algn="l"/>
                          <a:tab pos="6057900" algn="l"/>
                          <a:tab pos="6286500" algn="l"/>
                          <a:tab pos="8115300" algn="l"/>
                          <a:tab pos="9372600" algn="l"/>
                        </a:tabLst>
                      </a:pPr>
                      <a:endParaRPr lang="en-US" sz="13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Garamond" pitchFamily="18" charset="0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38399" y="76200"/>
            <a:ext cx="4255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Keadaan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Guru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69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88783"/>
              </p:ext>
            </p:extLst>
          </p:nvPr>
        </p:nvGraphicFramePr>
        <p:xfrm>
          <a:off x="200407" y="1143003"/>
          <a:ext cx="8730996" cy="53052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167"/>
                <a:gridCol w="2490232"/>
                <a:gridCol w="1746199"/>
                <a:gridCol w="1746199"/>
                <a:gridCol w="1746199"/>
              </a:tblGrid>
              <a:tr h="97111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KELAS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JUMLAH SISWA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JUMLAH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1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LAKI-LAKI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PEREMPUAN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5190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1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I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429000" algn="l"/>
                          <a:tab pos="7772400" algn="l"/>
                          <a:tab pos="9372600" algn="l"/>
                        </a:tabLst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</a:t>
                      </a:r>
                      <a:endParaRPr kumimoji="0" lang="en-GB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id-ID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190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2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II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90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3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III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90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4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IV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90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5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V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1902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6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Narrow" pitchFamily="34" charset="0"/>
                        </a:rPr>
                        <a:t>VI</a:t>
                      </a:r>
                      <a:endParaRPr lang="en-US" sz="18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0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Arial Narrow" pitchFamily="34" charset="0"/>
                        </a:rPr>
                        <a:t>JUMLAH</a:t>
                      </a:r>
                      <a:endParaRPr lang="en-US" sz="1600" b="1" dirty="0">
                        <a:latin typeface="Arial Narrow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127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id-ID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234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44431" y="76200"/>
            <a:ext cx="4442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Keadaan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Siswa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51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78230"/>
              </p:ext>
            </p:extLst>
          </p:nvPr>
        </p:nvGraphicFramePr>
        <p:xfrm>
          <a:off x="200411" y="819905"/>
          <a:ext cx="8730996" cy="4744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167"/>
                <a:gridCol w="2490232"/>
                <a:gridCol w="1746199"/>
                <a:gridCol w="1746199"/>
                <a:gridCol w="1746199"/>
              </a:tblGrid>
              <a:tr h="80752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</a:t>
                      </a:r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Nama</a:t>
                      </a:r>
                      <a:r>
                        <a:rPr lang="en-US" sz="1600" b="1" dirty="0" smtClean="0"/>
                        <a:t> </a:t>
                      </a:r>
                      <a:r>
                        <a:rPr lang="en-US" sz="1600" b="1" dirty="0" err="1" smtClean="0"/>
                        <a:t>Ruang</a:t>
                      </a:r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Keadaan</a:t>
                      </a:r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JUMLAH</a:t>
                      </a:r>
                      <a:endParaRPr lang="en-US" sz="16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Volume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Kondisi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34380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b="0" dirty="0" smtClean="0"/>
                        <a:t>Kepala</a:t>
                      </a:r>
                      <a:r>
                        <a:rPr lang="id-ID" sz="1600" b="0" baseline="0" dirty="0" smtClean="0"/>
                        <a:t> Madrasah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 m x 7 m 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5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Guru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r>
                        <a:rPr lang="en-US" sz="1600" b="0" baseline="0" dirty="0" smtClean="0"/>
                        <a:t> m x 8 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Kelas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 m x 7 m 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WC </a:t>
                      </a:r>
                      <a:r>
                        <a:rPr lang="en-US" sz="1600" b="0" dirty="0" err="1" smtClean="0"/>
                        <a:t>Siswa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1,5m x 1,5m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848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5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WC Guru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1,5m x 1,5m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6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Dapur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 m x 3 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UKS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2,5 m x 2,5 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Mushola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 m x 3 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9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Gudang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2,5 m x 5 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784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10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Garasi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 m x 4 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id-ID" sz="1800" b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1888" y="76200"/>
            <a:ext cx="81080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Keadaan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Bangunan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dan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Sarana</a:t>
            </a:r>
            <a:r>
              <a:rPr lang="en-US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3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Prasarana</a:t>
            </a:r>
            <a:endParaRPr lang="en-US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56095"/>
              </p:ext>
            </p:extLst>
          </p:nvPr>
        </p:nvGraphicFramePr>
        <p:xfrm>
          <a:off x="202428" y="5589240"/>
          <a:ext cx="8730996" cy="343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167"/>
                <a:gridCol w="2490232"/>
                <a:gridCol w="1746199"/>
                <a:gridCol w="1746199"/>
                <a:gridCol w="1746199"/>
              </a:tblGrid>
              <a:tr h="34380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r>
                        <a:rPr lang="id-ID" sz="1600" b="0" dirty="0" smtClean="0"/>
                        <a:t>1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err="1" smtClean="0"/>
                        <a:t>Perpustakaan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2,5 m x 2,5 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79727"/>
              </p:ext>
            </p:extLst>
          </p:nvPr>
        </p:nvGraphicFramePr>
        <p:xfrm>
          <a:off x="202428" y="5935632"/>
          <a:ext cx="8730996" cy="3438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167"/>
                <a:gridCol w="2490232"/>
                <a:gridCol w="1746199"/>
                <a:gridCol w="1746199"/>
                <a:gridCol w="1746199"/>
              </a:tblGrid>
              <a:tr h="343803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</a:t>
                      </a:r>
                      <a:r>
                        <a:rPr lang="id-ID" sz="1600" b="0" dirty="0" smtClean="0"/>
                        <a:t>2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1600" b="0" dirty="0" smtClean="0"/>
                        <a:t>Halaman</a:t>
                      </a:r>
                      <a:r>
                        <a:rPr lang="id-ID" sz="1600" b="0" baseline="0" dirty="0" smtClean="0"/>
                        <a:t> Bermain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 </a:t>
                      </a:r>
                      <a:r>
                        <a:rPr lang="id-ID" sz="1600" b="0" dirty="0" smtClean="0"/>
                        <a:t>m x </a:t>
                      </a:r>
                      <a:r>
                        <a:rPr lang="en-US" sz="1600" b="0" dirty="0" smtClean="0"/>
                        <a:t>13 </a:t>
                      </a:r>
                      <a:r>
                        <a:rPr lang="id-ID" sz="1600" b="0" dirty="0" smtClean="0"/>
                        <a:t>m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Baik</a:t>
                      </a:r>
                      <a:endParaRPr lang="en-US" sz="16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18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2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voltage.wav"/>
          </p:stSnd>
        </p:sndAc>
      </p:transition>
    </mc:Choice>
    <mc:Fallback xmlns="">
      <p:transition spd="slow">
        <p:split orient="vert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073"/>
            <a:ext cx="7545016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238269"/>
              </p:ext>
            </p:extLst>
          </p:nvPr>
        </p:nvGraphicFramePr>
        <p:xfrm>
          <a:off x="200411" y="1676147"/>
          <a:ext cx="8730996" cy="4038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167"/>
                <a:gridCol w="2490232"/>
                <a:gridCol w="1746199"/>
                <a:gridCol w="1746199"/>
                <a:gridCol w="1746199"/>
              </a:tblGrid>
              <a:tr h="807521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Nama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Sarana</a:t>
                      </a:r>
                      <a:r>
                        <a:rPr lang="en-US" sz="2000" b="1" dirty="0" smtClean="0"/>
                        <a:t> / </a:t>
                      </a:r>
                      <a:r>
                        <a:rPr lang="en-US" sz="2000" b="1" dirty="0" err="1" smtClean="0"/>
                        <a:t>Prasarana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Keadaan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JUMLAH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72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Volume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Kondisi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4315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Lapangan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Sepak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Takraw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Sesuai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Standar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Baik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24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4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15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Lapangan</a:t>
                      </a:r>
                      <a:r>
                        <a:rPr lang="en-US" sz="2000" b="0" baseline="0" dirty="0" smtClean="0"/>
                        <a:t> Bola </a:t>
                      </a:r>
                      <a:r>
                        <a:rPr lang="en-US" sz="2000" b="0" baseline="0" dirty="0" err="1" smtClean="0"/>
                        <a:t>Voly</a:t>
                      </a:r>
                      <a:r>
                        <a:rPr lang="en-US" sz="2000" b="0" baseline="0" dirty="0" smtClean="0"/>
                        <a:t> Mini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Sesuai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Standar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Baik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24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4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Arena </a:t>
                      </a:r>
                      <a:r>
                        <a:rPr lang="en-US" sz="2000" b="0" dirty="0" err="1" smtClean="0"/>
                        <a:t>Bermain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dan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Olah</a:t>
                      </a:r>
                      <a:r>
                        <a:rPr lang="en-US" sz="2000" b="0" baseline="0" dirty="0" smtClean="0"/>
                        <a:t> Raga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12 m x 13 m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Baik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2400" b="0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4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31587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Alat</a:t>
                      </a:r>
                      <a:r>
                        <a:rPr lang="en-US" sz="2000" b="0" baseline="0" dirty="0" smtClean="0"/>
                        <a:t> </a:t>
                      </a:r>
                      <a:r>
                        <a:rPr lang="en-US" sz="2000" b="0" baseline="0" dirty="0" err="1" smtClean="0"/>
                        <a:t>Olah</a:t>
                      </a:r>
                      <a:r>
                        <a:rPr lang="en-US" sz="2000" b="0" baseline="0" dirty="0" smtClean="0"/>
                        <a:t> Raga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Sesuai</a:t>
                      </a:r>
                      <a:r>
                        <a:rPr lang="en-US" sz="2000" b="0" dirty="0" smtClean="0"/>
                        <a:t> </a:t>
                      </a:r>
                      <a:r>
                        <a:rPr lang="en-US" sz="2000" b="0" dirty="0" err="1" smtClean="0"/>
                        <a:t>Kebutuhan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Baik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en-US" sz="2000" b="0" dirty="0" err="1" smtClean="0">
                          <a:effectLst/>
                          <a:latin typeface="Times New Roman"/>
                          <a:ea typeface="Times New Roman"/>
                        </a:rPr>
                        <a:t>Menyesuaikan</a:t>
                      </a:r>
                      <a:endParaRPr lang="en-US" sz="20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2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172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Bernard MT Condensed" pitchFamily="18" charset="0"/>
              </a:rPr>
              <a:t>Susunan</a:t>
            </a:r>
            <a:r>
              <a:rPr lang="en-US" dirty="0" smtClean="0">
                <a:latin typeface="Bernard MT Condensed" pitchFamily="18" charset="0"/>
              </a:rPr>
              <a:t> </a:t>
            </a:r>
            <a:r>
              <a:rPr lang="en-US" dirty="0" err="1" smtClean="0">
                <a:latin typeface="Bernard MT Condensed" pitchFamily="18" charset="0"/>
              </a:rPr>
              <a:t>Pengurus</a:t>
            </a:r>
            <a:r>
              <a:rPr lang="en-US" dirty="0" smtClean="0">
                <a:latin typeface="Bernard MT Condensed" pitchFamily="18" charset="0"/>
              </a:rPr>
              <a:t> </a:t>
            </a:r>
            <a:r>
              <a:rPr lang="en-US" dirty="0" err="1" smtClean="0">
                <a:latin typeface="Bernard MT Condensed" pitchFamily="18" charset="0"/>
              </a:rPr>
              <a:t>Komite</a:t>
            </a:r>
            <a:r>
              <a:rPr lang="en-US" dirty="0" smtClean="0">
                <a:latin typeface="Bernard MT Condensed" pitchFamily="18" charset="0"/>
              </a:rPr>
              <a:t/>
            </a:r>
            <a:br>
              <a:rPr lang="en-US" dirty="0" smtClean="0">
                <a:latin typeface="Bernard MT Condensed" pitchFamily="18" charset="0"/>
              </a:rPr>
            </a:br>
            <a:r>
              <a:rPr lang="id-ID" dirty="0" smtClean="0">
                <a:latin typeface="Bernard MT Condensed" pitchFamily="18" charset="0"/>
              </a:rPr>
              <a:t>MI MA’ARIF 02 PAHONJEAN</a:t>
            </a:r>
            <a:endParaRPr lang="en-US" dirty="0">
              <a:latin typeface="Bernard MT Condensed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111599"/>
              </p:ext>
            </p:extLst>
          </p:nvPr>
        </p:nvGraphicFramePr>
        <p:xfrm>
          <a:off x="228600" y="1752599"/>
          <a:ext cx="8534400" cy="4889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2868"/>
                <a:gridCol w="2354317"/>
                <a:gridCol w="2673371"/>
                <a:gridCol w="2623844"/>
              </a:tblGrid>
              <a:tr h="54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Nama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Alamat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Jabatan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Dalam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Kepengurusan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SUPRIYANTO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Ketua</a:t>
                      </a:r>
                      <a:r>
                        <a:rPr lang="en-US" sz="2000" b="1" dirty="0">
                          <a:effectLst/>
                        </a:rPr>
                        <a:t>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H.</a:t>
                      </a: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HARYADI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Sekretaris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H. RISTO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</a:rPr>
                        <a:t>Bendahara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KUSTIWA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Bid. </a:t>
                      </a:r>
                      <a:r>
                        <a:rPr lang="id-ID" sz="2000" b="1" dirty="0" smtClean="0">
                          <a:effectLst/>
                        </a:rPr>
                        <a:t>Humas 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H.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SYAEFUL KOMARUUDIN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Bid. SDM </a:t>
                      </a:r>
                      <a:r>
                        <a:rPr lang="en-US" sz="2000" b="1" dirty="0" err="1">
                          <a:effectLst/>
                        </a:rPr>
                        <a:t>Sekolah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d-ID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ALI WARDOYO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Bid. </a:t>
                      </a:r>
                      <a:r>
                        <a:rPr lang="en-US" sz="2000" b="1" dirty="0" err="1">
                          <a:effectLst/>
                        </a:rPr>
                        <a:t>Sanpras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d-ID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SUDIONO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Bid. </a:t>
                      </a:r>
                      <a:r>
                        <a:rPr lang="en-US" sz="2000" b="1" dirty="0" err="1">
                          <a:effectLst/>
                        </a:rPr>
                        <a:t>Kerjasama</a:t>
                      </a:r>
                      <a:r>
                        <a:rPr lang="en-US" sz="2000" b="1" dirty="0">
                          <a:effectLst/>
                        </a:rPr>
                        <a:t> info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0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MISNO ALI MUSTOFA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Bid. Usaha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0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id-ID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SODIKIN</a:t>
                      </a: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Sindangsari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Bid. </a:t>
                      </a:r>
                      <a:r>
                        <a:rPr lang="en-US" sz="2000" b="1" dirty="0" err="1">
                          <a:effectLst/>
                        </a:rPr>
                        <a:t>Sember</a:t>
                      </a:r>
                      <a:r>
                        <a:rPr lang="en-US" sz="2000" b="1" dirty="0">
                          <a:effectLst/>
                        </a:rPr>
                        <a:t> Dana </a:t>
                      </a:r>
                      <a:r>
                        <a:rPr lang="en-US" sz="2000" b="1" dirty="0" err="1">
                          <a:effectLst/>
                        </a:rPr>
                        <a:t>Sek</a:t>
                      </a:r>
                      <a:endParaRPr lang="en-US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05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b="1" u="sng" dirty="0" err="1" smtClean="0">
                <a:latin typeface="Britannic Bold" pitchFamily="34" charset="0"/>
              </a:rPr>
              <a:t>Prestasi</a:t>
            </a:r>
            <a:r>
              <a:rPr lang="en-US" b="1" u="sng" dirty="0" smtClean="0">
                <a:latin typeface="Britannic Bold" pitchFamily="34" charset="0"/>
              </a:rPr>
              <a:t> </a:t>
            </a:r>
            <a:r>
              <a:rPr lang="en-US" b="1" u="sng" dirty="0" err="1" smtClean="0">
                <a:latin typeface="Britannic Bold" pitchFamily="34" charset="0"/>
              </a:rPr>
              <a:t>siswa</a:t>
            </a:r>
            <a:endParaRPr lang="en-US" sz="3100" dirty="0">
              <a:latin typeface="Britannic Bold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783067"/>
              </p:ext>
            </p:extLst>
          </p:nvPr>
        </p:nvGraphicFramePr>
        <p:xfrm>
          <a:off x="200411" y="1676146"/>
          <a:ext cx="8476045" cy="4231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2167"/>
                <a:gridCol w="3585446"/>
                <a:gridCol w="2160240"/>
                <a:gridCol w="1728192"/>
              </a:tblGrid>
              <a:tr h="13861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Nama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Prestasi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Tingkat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Tahun</a:t>
                      </a:r>
                      <a:endParaRPr lang="en-US" sz="2000" b="1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1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1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Juara I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KSM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0" dirty="0" smtClean="0"/>
                        <a:t>Kecamatan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4400" b="0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4400" b="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4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52814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2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Juara Harapan I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KSM</a:t>
                      </a:r>
                      <a:endParaRPr lang="id-ID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Kabupaten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4400" b="0" dirty="0" smtClean="0">
                          <a:effectLst/>
                          <a:latin typeface="Times New Roman"/>
                          <a:ea typeface="Times New Roman"/>
                        </a:rPr>
                        <a:t>2017</a:t>
                      </a:r>
                      <a:endParaRPr lang="en-US" sz="4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61279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3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Juara 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Hadroh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&amp; </a:t>
                      </a:r>
                      <a:r>
                        <a:rPr lang="en-US" sz="2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Catur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id-ID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Kecamatan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4400" b="0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4400" b="0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en-US" sz="44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879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4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 smtClean="0"/>
                        <a:t>Juara</a:t>
                      </a:r>
                      <a:r>
                        <a:rPr lang="en-US" sz="2000" b="0" baseline="0" dirty="0" smtClean="0"/>
                        <a:t> 3 MTQ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 smtClean="0"/>
                        <a:t>Kecamatan</a:t>
                      </a:r>
                      <a:endParaRPr lang="en-US" sz="2000" b="0" dirty="0"/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0" algn="l"/>
                          <a:tab pos="7772400" algn="l"/>
                          <a:tab pos="9372600" algn="l"/>
                        </a:tabLst>
                      </a:pPr>
                      <a:r>
                        <a:rPr lang="id-ID" sz="3600" b="0" dirty="0" smtClean="0">
                          <a:effectLst/>
                          <a:latin typeface="Times New Roman"/>
                          <a:ea typeface="Times New Roman"/>
                        </a:rPr>
                        <a:t>201</a:t>
                      </a:r>
                      <a:r>
                        <a:rPr lang="en-US" sz="3600" b="0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en-US" sz="3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voltage.wav"/>
          </p:stSnd>
        </p:sndAc>
      </p:transition>
    </mc:Choice>
    <mc:Fallback xmlns="">
      <p:transition spd="slow">
        <p:dissolv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08 0.018 -0.016 0.023 -0.016 c 0.031 0 0.063 0.125 0.063 0.25 c 0 -0.063 0.016 -0.125 0.031 -0.125 c 0.016 0 0.031 0.063 0.031 0.125 c 0 -0.031 0.008 -0.063 0.016 -0.063 c 0.008 0 0.016 0.031 0.016 0.063 c 0 -0.016 0.004 -0.031 0.008 -0.031 c 0.004 0 0.008 0.016 0.008 0.031 c 0 -0.008 0.002 -0.016 0.004 -0.016 c 0.001 0 0.004 0.008 0.004 0.016 c 0 -0.004 0.001 -0.008 0.002 -0.008 c 0 0.001 0.002 0.004 0.002 0.008 c 0 -0.002 0 -0.004 0.001 -0.004 c 0 0.001 0.001 0.002 0.001 0.004 c 0 -0.001 0 -0.002 0 -0.003 c 0.001 0 0.001 0.001 0.001 0.002 c 0.001 0 0.001 -0.001 0.001 -0.002 c 0.001 0 0.001 0.001 0.001 0.002 E" pathEditMode="relative" ptsTypes="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SEKILAS PERSTANDAR</a:t>
            </a:r>
            <a:endParaRPr lang="en-US" sz="6600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latin typeface="Bernard MT Condensed" pitchFamily="18" charset="0"/>
            </a:endParaRPr>
          </a:p>
        </p:txBody>
      </p:sp>
      <p:pic>
        <p:nvPicPr>
          <p:cNvPr id="3074" name="Picture 2" descr="D:\MI ALMAHDY\PSB\FOTO MI 2017\IMG-20170408-WA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352550"/>
            <a:ext cx="7239000" cy="542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8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STANDAR ISI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936762"/>
              </p:ext>
            </p:extLst>
          </p:nvPr>
        </p:nvGraphicFramePr>
        <p:xfrm>
          <a:off x="179512" y="1397000"/>
          <a:ext cx="87129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Kurikulum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diusun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tiap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tahun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 </a:t>
                      </a:r>
                      <a:r>
                        <a:rPr lang="en-US" sz="2800" dirty="0" err="1" smtClean="0"/>
                        <a:t>disusun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dengan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melibatkan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unsur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terkait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 </a:t>
                      </a:r>
                      <a:r>
                        <a:rPr lang="en-US" sz="2800" dirty="0" err="1" smtClean="0"/>
                        <a:t>disosialisasikan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64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voltage.wav"/>
          </p:stSnd>
        </p:sndAc>
      </p:transition>
    </mc:Choice>
    <mc:Fallback xmlns="">
      <p:transition spd="slow">
        <p:circl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STANDAR PROSES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668494"/>
              </p:ext>
            </p:extLst>
          </p:nvPr>
        </p:nvGraphicFramePr>
        <p:xfrm>
          <a:off x="179512" y="1397000"/>
          <a:ext cx="871296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Program </a:t>
                      </a:r>
                      <a:r>
                        <a:rPr lang="en-US" sz="2800" dirty="0" err="1" smtClean="0"/>
                        <a:t>Pembelajaran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disusu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secara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mandiri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oleh</a:t>
                      </a:r>
                      <a:r>
                        <a:rPr lang="en-US" sz="2800" dirty="0" smtClean="0"/>
                        <a:t> guru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Pembelajaran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mengacu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pada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panduan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panduan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baku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pendidikan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Proses </a:t>
                      </a:r>
                      <a:r>
                        <a:rPr lang="en-US" sz="2800" dirty="0" err="1" smtClean="0"/>
                        <a:t>Pembelajaran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mengembangkan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kurikulum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satuan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Pendidikan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voltage.wav"/>
          </p:stSnd>
        </p:sndAc>
      </p:transition>
    </mc:Choice>
    <mc:Fallback xmlns="">
      <p:transition spd="slow">
        <p:split orient="vert"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III. STANDAR KOMPETENSI LULUSAN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25877"/>
              </p:ext>
            </p:extLst>
          </p:nvPr>
        </p:nvGraphicFramePr>
        <p:xfrm>
          <a:off x="179512" y="2420888"/>
          <a:ext cx="87129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LULUS</a:t>
                      </a:r>
                      <a:r>
                        <a:rPr lang="id-ID" sz="2800" baseline="0" dirty="0" smtClean="0"/>
                        <a:t> 100% TIAP TAHUN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SKL dan KKM disusun</a:t>
                      </a:r>
                      <a:r>
                        <a:rPr lang="id-ID" sz="2800" baseline="0" dirty="0" smtClean="0"/>
                        <a:t> sesuai aturan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Proses</a:t>
                      </a:r>
                      <a:r>
                        <a:rPr lang="id-ID" sz="2800" baseline="0" dirty="0" smtClean="0"/>
                        <a:t> pencetakan kelulusan terintegrasi dengan pendidikan  pondok pesantren.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voltage.wav"/>
          </p:stSnd>
        </p:sndAc>
      </p:transition>
    </mc:Choice>
    <mc:Fallback xmlns="">
      <p:transition spd="slow">
        <p:circl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" tmFilter="0, 0; 0.125,0.2665; 0.25,0.4; 0.375,0.465; 0.5,0.5;  0.625,0.535; 0.75,0.6; 0.875,0.7335; 1,1">
                                          <p:stCondLst>
                                            <p:cond delay="4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504" y="1697242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VISITASI </a:t>
            </a:r>
          </a:p>
          <a:p>
            <a:pPr algn="ctr" eaLnBrk="0" hangingPunct="0">
              <a:defRPr/>
            </a:pPr>
            <a:r>
              <a:rPr lang="en-US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PENILAIAN KINERJA KEPALA MADRASAH</a:t>
            </a:r>
            <a:endParaRPr lang="en-US" sz="7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-228600" y="434814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MI </a:t>
            </a: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AL-MAHDY SINDANGSARI</a:t>
            </a:r>
          </a:p>
          <a:p>
            <a:pPr algn="ctr" eaLnBrk="0" hangingPunct="0">
              <a:defRPr/>
            </a:pPr>
            <a:r>
              <a:rPr lang="en-US" sz="4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vantGarde Bk BT" pitchFamily="34" charset="0"/>
              </a:rPr>
              <a:t>KEC. MAJENANG </a:t>
            </a:r>
            <a:endParaRPr lang="en-US" sz="8000" b="1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vantGarde Bk BT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-23813" y="5949280"/>
            <a:ext cx="9144001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b="1" dirty="0" err="1" smtClean="0">
                <a:solidFill>
                  <a:schemeClr val="bg1"/>
                </a:solidFill>
                <a:latin typeface="Monotype Corsiva" pitchFamily="66" charset="0"/>
              </a:rPr>
              <a:t>Senin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, 22 </a:t>
            </a:r>
            <a:r>
              <a:rPr lang="en-US" sz="4800" b="1" dirty="0" err="1" smtClean="0">
                <a:solidFill>
                  <a:schemeClr val="bg1"/>
                </a:solidFill>
                <a:latin typeface="Monotype Corsiva" pitchFamily="66" charset="0"/>
              </a:rPr>
              <a:t>Maret</a:t>
            </a:r>
            <a:r>
              <a:rPr lang="en-US" sz="4800" b="1" dirty="0" smtClean="0">
                <a:solidFill>
                  <a:schemeClr val="bg1"/>
                </a:solidFill>
                <a:latin typeface="Monotype Corsiva" pitchFamily="66" charset="0"/>
              </a:rPr>
              <a:t> 2021</a:t>
            </a:r>
            <a:endParaRPr lang="en-US" sz="4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D:\MI ALMAHDY\foto mi\LOGO AL-MAHDY\Logo Al MaHDY Cle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7551" y="228600"/>
            <a:ext cx="1580250" cy="1538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55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voltage.wav"/>
          </p:stSnd>
        </p:sndAc>
      </p:transition>
    </mc:Choice>
    <mc:Fallback xmlns="">
      <p:transition spd="slow">
        <p:split orient="vert"/>
        <p:sndAc>
          <p:stSnd>
            <p:snd r:embed="rId5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IV. STANDAR PENDIDIK DAN TENAGA KEPENDIDIKAN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493904"/>
              </p:ext>
            </p:extLst>
          </p:nvPr>
        </p:nvGraphicFramePr>
        <p:xfrm>
          <a:off x="179512" y="1772816"/>
          <a:ext cx="871296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8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id-ID" sz="2800" baseline="0" dirty="0" smtClean="0"/>
                        <a:t>guru telah S 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</a:t>
                      </a:r>
                      <a:r>
                        <a:rPr lang="id-ID" sz="2800" dirty="0" smtClean="0"/>
                        <a:t> dari </a:t>
                      </a:r>
                      <a:r>
                        <a:rPr lang="en-US" sz="2800" dirty="0" smtClean="0"/>
                        <a:t>12</a:t>
                      </a:r>
                      <a:r>
                        <a:rPr lang="id-ID" sz="2800" dirty="0" smtClean="0"/>
                        <a:t> guru telah bersertifikasi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Jumlah guru sesuai Rombel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V. STANDAR SARPRAS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523075"/>
              </p:ext>
            </p:extLst>
          </p:nvPr>
        </p:nvGraphicFramePr>
        <p:xfrm>
          <a:off x="251520" y="1628800"/>
          <a:ext cx="8712968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 Ruang kelas sesuai rombel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Ukuran setiap ruang sesuai standar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Prasarana cukup</a:t>
                      </a:r>
                      <a:r>
                        <a:rPr lang="id-ID" sz="2800" baseline="0" dirty="0" smtClean="0"/>
                        <a:t> memadai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VI. STANDAR PENGELOLAAN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917195"/>
              </p:ext>
            </p:extLst>
          </p:nvPr>
        </p:nvGraphicFramePr>
        <p:xfrm>
          <a:off x="179512" y="1628800"/>
          <a:ext cx="871296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Menyusun</a:t>
                      </a:r>
                      <a:r>
                        <a:rPr lang="en-US" sz="2800" dirty="0" smtClean="0"/>
                        <a:t> Program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Melaksanakan</a:t>
                      </a:r>
                      <a:r>
                        <a:rPr lang="en-US" sz="2800" dirty="0" smtClean="0"/>
                        <a:t> Program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Mengevaluasi</a:t>
                      </a:r>
                      <a:r>
                        <a:rPr lang="en-US" sz="2800" dirty="0" smtClean="0"/>
                        <a:t> Program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Menindaklanjuti</a:t>
                      </a:r>
                      <a:r>
                        <a:rPr lang="en-US" sz="2800" dirty="0" smtClean="0"/>
                        <a:t> Program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Menyusun</a:t>
                      </a:r>
                      <a:r>
                        <a:rPr lang="en-US" sz="2800" baseline="0" dirty="0" smtClean="0"/>
                        <a:t> Program </a:t>
                      </a:r>
                      <a:r>
                        <a:rPr lang="en-US" sz="2800" baseline="0" dirty="0" err="1" smtClean="0"/>
                        <a:t>Pengelolaan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Mengacu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pada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Visi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Misi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Sekolah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VII. STANDAR PEMBIYAAN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18393"/>
              </p:ext>
            </p:extLst>
          </p:nvPr>
        </p:nvGraphicFramePr>
        <p:xfrm>
          <a:off x="179512" y="1700808"/>
          <a:ext cx="8712968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/>
                        <a:t>Mengelola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dana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pendidikan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secara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transparan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akuntabel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 smtClean="0"/>
                        <a:t>Melibatkan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pihak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terkait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dalam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membuat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melaksanakan</a:t>
                      </a:r>
                      <a:r>
                        <a:rPr lang="en-US" sz="2800" baseline="0" dirty="0" smtClean="0"/>
                        <a:t> program </a:t>
                      </a:r>
                      <a:r>
                        <a:rPr lang="en-US" sz="2800" baseline="0" dirty="0" err="1" smtClean="0"/>
                        <a:t>penggunaan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dana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pendidikan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Pelaporan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dilaksanakan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rutin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sesuai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ketentuan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VIII. STANDAR PENILAIAN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223127"/>
              </p:ext>
            </p:extLst>
          </p:nvPr>
        </p:nvGraphicFramePr>
        <p:xfrm>
          <a:off x="179512" y="1484784"/>
          <a:ext cx="871296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7552"/>
                <a:gridCol w="778541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Gambaran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Umum</a:t>
                      </a:r>
                      <a:endParaRPr lang="en-US" sz="2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Prinsip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Penilaian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Outentik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Penilaian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melalui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tahapan</a:t>
                      </a:r>
                      <a:r>
                        <a:rPr lang="en-US" sz="2800" baseline="0" dirty="0" smtClean="0"/>
                        <a:t> : </a:t>
                      </a:r>
                      <a:r>
                        <a:rPr lang="en-US" sz="2800" baseline="0" dirty="0" err="1" smtClean="0"/>
                        <a:t>Perencanaan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Pelaksanaan</a:t>
                      </a:r>
                      <a:r>
                        <a:rPr lang="en-US" sz="2800" baseline="0" dirty="0" smtClean="0"/>
                        <a:t>, </a:t>
                      </a:r>
                      <a:r>
                        <a:rPr lang="en-US" sz="2800" baseline="0" dirty="0" err="1" smtClean="0"/>
                        <a:t>Analisis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Tindak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Lanjut</a:t>
                      </a:r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3.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Penilaian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dilaksanakan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secara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objektif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dan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adil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conveyor dir="l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Unggulan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TPQ &amp; MADIN</a:t>
            </a:r>
            <a:endParaRPr lang="en-US" dirty="0"/>
          </a:p>
        </p:txBody>
      </p:sp>
      <p:pic>
        <p:nvPicPr>
          <p:cNvPr id="4" name="Content Placeholder 3" descr="20160413_1725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58421" y="1600201"/>
            <a:ext cx="7037779" cy="423366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4" name="voltag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KEUNGGULAN</a:t>
            </a:r>
            <a:br>
              <a:rPr lang="en-US" dirty="0" smtClean="0"/>
            </a:br>
            <a:r>
              <a:rPr lang="en-US" dirty="0" smtClean="0"/>
              <a:t>NGAJI BERSAMA SETIAP JUM’AT</a:t>
            </a:r>
            <a:endParaRPr lang="en-US" dirty="0"/>
          </a:p>
        </p:txBody>
      </p:sp>
      <p:pic>
        <p:nvPicPr>
          <p:cNvPr id="4" name="Content Placeholder 3" descr="G:\foto MI\IMG20170811071542.jpg"/>
          <p:cNvPicPr>
            <a:picLocks noGrp="1"/>
          </p:cNvPicPr>
          <p:nvPr>
            <p:ph idx="1"/>
          </p:nvPr>
        </p:nvPicPr>
        <p:blipFill>
          <a:blip r:embed="rId3" cstate="print"/>
          <a:srcRect t="9043" b="8511"/>
          <a:stretch>
            <a:fillRect/>
          </a:stretch>
        </p:blipFill>
        <p:spPr bwMode="auto">
          <a:xfrm>
            <a:off x="990600" y="1447800"/>
            <a:ext cx="708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4" name="voltag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 UNGGULAN </a:t>
            </a:r>
            <a:br>
              <a:rPr lang="en-US" dirty="0" smtClean="0"/>
            </a:br>
            <a:r>
              <a:rPr lang="en-US" dirty="0" smtClean="0"/>
              <a:t>TAHFIDZ JUZ 30</a:t>
            </a:r>
            <a:endParaRPr lang="en-US" dirty="0"/>
          </a:p>
        </p:txBody>
      </p:sp>
      <p:pic>
        <p:nvPicPr>
          <p:cNvPr id="4" name="Content Placeholder 3" descr="D:\My Documents\WhatsApp Images\IMG-20181022-WA0093.jpg"/>
          <p:cNvPicPr>
            <a:picLocks noGrp="1"/>
          </p:cNvPicPr>
          <p:nvPr>
            <p:ph idx="1"/>
          </p:nvPr>
        </p:nvPicPr>
        <p:blipFill>
          <a:blip r:embed="rId3" cstate="print"/>
          <a:srcRect t="36604" r="-196" b="6190"/>
          <a:stretch>
            <a:fillRect/>
          </a:stretch>
        </p:blipFill>
        <p:spPr bwMode="auto">
          <a:xfrm>
            <a:off x="2252543" y="1600200"/>
            <a:ext cx="463891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4" name="voltage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PEMBIASAAN SHOLAT DLUHA DAN SHOLAT DLUHUR</a:t>
            </a:r>
            <a:endParaRPr lang="en-US" dirty="0"/>
          </a:p>
        </p:txBody>
      </p:sp>
      <p:pic>
        <p:nvPicPr>
          <p:cNvPr id="4" name="Content Placeholder 3" descr="D:\My Documents\WhatsApp Images\IMG-20181022-WA0133.jpg"/>
          <p:cNvPicPr>
            <a:picLocks noGrp="1"/>
          </p:cNvPicPr>
          <p:nvPr>
            <p:ph idx="1"/>
          </p:nvPr>
        </p:nvPicPr>
        <p:blipFill>
          <a:blip r:embed="rId3" cstate="print"/>
          <a:srcRect t="7447"/>
          <a:stretch>
            <a:fillRect/>
          </a:stretch>
        </p:blipFill>
        <p:spPr bwMode="auto">
          <a:xfrm>
            <a:off x="1180411" y="1600200"/>
            <a:ext cx="678317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4" name="voltag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PEMBIASAAN APEL PAGI, HAFALAN 3 BAHASA, INGGRIS, ARAB &amp; JAWA</a:t>
            </a:r>
            <a:endParaRPr lang="en-US" sz="2800" dirty="0"/>
          </a:p>
        </p:txBody>
      </p:sp>
      <p:pic>
        <p:nvPicPr>
          <p:cNvPr id="1026" name="Picture 2" descr="D:\MI ALMAHDY\foto mi\apel pagi\IMG_97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4" name="voltag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SEJARAH SINGKAT MI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lnSpcReduction="10000"/>
          </a:bodyPr>
          <a:lstStyle/>
          <a:p>
            <a:r>
              <a:rPr lang="en-US" sz="1600" dirty="0" err="1" smtClean="0"/>
              <a:t>Lokasi</a:t>
            </a:r>
            <a:r>
              <a:rPr lang="en-US" sz="1600" dirty="0" smtClean="0"/>
              <a:t> MI Al-</a:t>
            </a:r>
            <a:r>
              <a:rPr lang="en-US" sz="1600" dirty="0" err="1" smtClean="0"/>
              <a:t>Mahdy</a:t>
            </a:r>
            <a:r>
              <a:rPr lang="en-US" sz="1600" dirty="0" smtClean="0"/>
              <a:t> </a:t>
            </a:r>
            <a:r>
              <a:rPr lang="en-US" sz="1600" dirty="0" err="1" smtClean="0"/>
              <a:t>berada</a:t>
            </a:r>
            <a:r>
              <a:rPr lang="en-US" sz="1600" dirty="0" smtClean="0"/>
              <a:t> </a:t>
            </a:r>
            <a:r>
              <a:rPr lang="en-US" sz="1600" dirty="0" err="1" smtClean="0"/>
              <a:t>digrumbul</a:t>
            </a:r>
            <a:r>
              <a:rPr lang="en-US" sz="1600" dirty="0" smtClean="0"/>
              <a:t> PUNCAK, </a:t>
            </a:r>
            <a:r>
              <a:rPr lang="en-US" sz="1600" dirty="0" err="1" smtClean="0"/>
              <a:t>istilah</a:t>
            </a:r>
            <a:r>
              <a:rPr lang="en-US" sz="1600" dirty="0" smtClean="0"/>
              <a:t> “</a:t>
            </a:r>
            <a:r>
              <a:rPr lang="en-US" sz="1600" dirty="0" err="1" smtClean="0"/>
              <a:t>Puncak</a:t>
            </a:r>
            <a:r>
              <a:rPr lang="en-US" sz="1600" dirty="0" smtClean="0"/>
              <a:t>” </a:t>
            </a:r>
            <a:r>
              <a:rPr lang="en-US" sz="1600" dirty="0" err="1" smtClean="0"/>
              <a:t>diera</a:t>
            </a:r>
            <a:r>
              <a:rPr lang="en-US" sz="1600" dirty="0" smtClean="0"/>
              <a:t> 1980an </a:t>
            </a:r>
            <a:r>
              <a:rPr lang="en-US" sz="1600" dirty="0" err="1" smtClean="0"/>
              <a:t>merupakan</a:t>
            </a:r>
            <a:r>
              <a:rPr lang="en-US" sz="1600" dirty="0" smtClean="0"/>
              <a:t> </a:t>
            </a:r>
            <a:r>
              <a:rPr lang="en-US" sz="1600" dirty="0" err="1" smtClean="0"/>
              <a:t>tempat</a:t>
            </a:r>
            <a:r>
              <a:rPr lang="en-US" sz="1600" dirty="0" smtClean="0"/>
              <a:t> </a:t>
            </a:r>
            <a:r>
              <a:rPr lang="en-US" sz="1600" dirty="0" err="1" smtClean="0"/>
              <a:t>prostitusi</a:t>
            </a:r>
            <a:r>
              <a:rPr lang="en-US" sz="1600" dirty="0" smtClean="0"/>
              <a:t> yang </a:t>
            </a:r>
            <a:r>
              <a:rPr lang="en-US" sz="1600" dirty="0" err="1" smtClean="0"/>
              <a:t>terkenal</a:t>
            </a:r>
            <a:r>
              <a:rPr lang="en-US" sz="1600" dirty="0" smtClean="0"/>
              <a:t> </a:t>
            </a:r>
            <a:r>
              <a:rPr lang="en-US" sz="1600" dirty="0" err="1" smtClean="0"/>
              <a:t>diwilayah</a:t>
            </a:r>
            <a:r>
              <a:rPr lang="en-US" sz="1600" dirty="0" smtClean="0"/>
              <a:t> </a:t>
            </a:r>
            <a:r>
              <a:rPr lang="en-US" sz="1600" dirty="0" err="1" smtClean="0"/>
              <a:t>majenang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jawa</a:t>
            </a:r>
            <a:r>
              <a:rPr lang="en-US" sz="1600" dirty="0" smtClean="0"/>
              <a:t> </a:t>
            </a:r>
            <a:r>
              <a:rPr lang="en-US" sz="1600" dirty="0" err="1" smtClean="0"/>
              <a:t>barat</a:t>
            </a:r>
            <a:r>
              <a:rPr lang="en-US" sz="1600" dirty="0" smtClean="0"/>
              <a:t>. </a:t>
            </a:r>
          </a:p>
          <a:p>
            <a:r>
              <a:rPr lang="en-US" sz="1600" dirty="0" err="1" smtClean="0"/>
              <a:t>Seiring</a:t>
            </a:r>
            <a:r>
              <a:rPr lang="en-US" sz="1600" dirty="0" smtClean="0"/>
              <a:t> </a:t>
            </a:r>
            <a:r>
              <a:rPr lang="en-US" sz="1600" dirty="0" err="1" smtClean="0"/>
              <a:t>berjalannya</a:t>
            </a:r>
            <a:r>
              <a:rPr lang="en-US" sz="1600" dirty="0" smtClean="0"/>
              <a:t> </a:t>
            </a:r>
            <a:r>
              <a:rPr lang="en-US" sz="1600" dirty="0" err="1" smtClean="0"/>
              <a:t>waktu</a:t>
            </a:r>
            <a:r>
              <a:rPr lang="en-US" sz="1600" dirty="0" smtClean="0"/>
              <a:t>, </a:t>
            </a:r>
            <a:r>
              <a:rPr lang="en-US" sz="1600" dirty="0" err="1" smtClean="0"/>
              <a:t>pada</a:t>
            </a:r>
            <a:r>
              <a:rPr lang="en-US" sz="1600" dirty="0" smtClean="0"/>
              <a:t> </a:t>
            </a:r>
            <a:r>
              <a:rPr lang="en-US" sz="1600" dirty="0" err="1" smtClean="0"/>
              <a:t>tahun</a:t>
            </a:r>
            <a:r>
              <a:rPr lang="en-US" sz="1600" dirty="0" smtClean="0"/>
              <a:t> 2011 </a:t>
            </a:r>
            <a:r>
              <a:rPr lang="en-US" sz="1600" dirty="0" err="1" smtClean="0"/>
              <a:t>terdapat</a:t>
            </a:r>
            <a:r>
              <a:rPr lang="en-US" sz="1600" dirty="0" smtClean="0"/>
              <a:t> 5 </a:t>
            </a:r>
            <a:r>
              <a:rPr lang="en-US" sz="1600" dirty="0" err="1" smtClean="0"/>
              <a:t>orang</a:t>
            </a:r>
            <a:r>
              <a:rPr lang="en-US" sz="1600" dirty="0" smtClean="0"/>
              <a:t> </a:t>
            </a:r>
            <a:r>
              <a:rPr lang="en-US" sz="1600" dirty="0" err="1" smtClean="0"/>
              <a:t>pencetus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merubah</a:t>
            </a:r>
            <a:r>
              <a:rPr lang="en-US" sz="1600" dirty="0" smtClean="0"/>
              <a:t> </a:t>
            </a:r>
            <a:r>
              <a:rPr lang="en-US" sz="1600" dirty="0" err="1" smtClean="0"/>
              <a:t>kondisi</a:t>
            </a:r>
            <a:r>
              <a:rPr lang="en-US" sz="1600" dirty="0" smtClean="0"/>
              <a:t> </a:t>
            </a:r>
            <a:r>
              <a:rPr lang="en-US" sz="1600" dirty="0" err="1" smtClean="0"/>
              <a:t>puncak</a:t>
            </a:r>
            <a:r>
              <a:rPr lang="en-US" sz="1600" dirty="0" smtClean="0"/>
              <a:t> yang </a:t>
            </a:r>
            <a:r>
              <a:rPr lang="en-US" sz="1600" dirty="0" err="1" smtClean="0"/>
              <a:t>kelam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:</a:t>
            </a:r>
          </a:p>
          <a:p>
            <a:pPr marL="651510" indent="-514350">
              <a:buAutoNum type="arabicPeriod"/>
            </a:pPr>
            <a:r>
              <a:rPr lang="en-US" sz="1600" dirty="0" err="1" smtClean="0"/>
              <a:t>Bpak</a:t>
            </a:r>
            <a:r>
              <a:rPr lang="en-US" sz="1600" dirty="0" smtClean="0"/>
              <a:t> </a:t>
            </a:r>
            <a:r>
              <a:rPr lang="en-US" sz="1600" dirty="0" err="1" smtClean="0"/>
              <a:t>Kustiwa</a:t>
            </a:r>
            <a:r>
              <a:rPr lang="en-US" sz="1600" dirty="0" smtClean="0"/>
              <a:t> (</a:t>
            </a:r>
            <a:r>
              <a:rPr lang="en-US" sz="1600" dirty="0" err="1" smtClean="0"/>
              <a:t>ketua</a:t>
            </a:r>
            <a:r>
              <a:rPr lang="en-US" sz="1600" dirty="0" smtClean="0"/>
              <a:t> </a:t>
            </a:r>
            <a:r>
              <a:rPr lang="en-US" sz="1600" dirty="0" err="1" smtClean="0"/>
              <a:t>Rt</a:t>
            </a:r>
            <a:r>
              <a:rPr lang="en-US" sz="1600" dirty="0" smtClean="0"/>
              <a:t> )</a:t>
            </a:r>
          </a:p>
          <a:p>
            <a:pPr marL="651510" indent="-514350">
              <a:buAutoNum type="arabicPeriod"/>
            </a:pPr>
            <a:r>
              <a:rPr lang="en-US" sz="1600" dirty="0" err="1" smtClean="0"/>
              <a:t>Bpak</a:t>
            </a:r>
            <a:r>
              <a:rPr lang="en-US" sz="1600" dirty="0" smtClean="0"/>
              <a:t> </a:t>
            </a:r>
            <a:r>
              <a:rPr lang="en-US" sz="1600" dirty="0" err="1" smtClean="0"/>
              <a:t>Sudiono</a:t>
            </a:r>
            <a:r>
              <a:rPr lang="en-US" sz="1600" dirty="0" smtClean="0"/>
              <a:t> (</a:t>
            </a:r>
            <a:r>
              <a:rPr lang="en-US" sz="1600" dirty="0" err="1" smtClean="0"/>
              <a:t>Kadus</a:t>
            </a:r>
            <a:r>
              <a:rPr lang="en-US" sz="1600" dirty="0" smtClean="0"/>
              <a:t>)</a:t>
            </a:r>
          </a:p>
          <a:p>
            <a:pPr marL="651510" indent="-514350">
              <a:buAutoNum type="arabicPeriod"/>
            </a:pPr>
            <a:r>
              <a:rPr lang="en-US" sz="1600" dirty="0" err="1" smtClean="0"/>
              <a:t>Bpak</a:t>
            </a:r>
            <a:r>
              <a:rPr lang="en-US" sz="1600" dirty="0" smtClean="0"/>
              <a:t> </a:t>
            </a:r>
            <a:r>
              <a:rPr lang="en-US" sz="1600" dirty="0" err="1" smtClean="0"/>
              <a:t>Kholidin</a:t>
            </a:r>
            <a:r>
              <a:rPr lang="en-US" sz="1600" dirty="0" smtClean="0"/>
              <a:t> ( </a:t>
            </a:r>
            <a:r>
              <a:rPr lang="en-US" sz="1600" dirty="0" err="1" smtClean="0"/>
              <a:t>tukang</a:t>
            </a:r>
            <a:r>
              <a:rPr lang="en-US" sz="1600" dirty="0" smtClean="0"/>
              <a:t> </a:t>
            </a:r>
            <a:r>
              <a:rPr lang="en-US" sz="1600" dirty="0" err="1" smtClean="0"/>
              <a:t>Bangunan</a:t>
            </a:r>
            <a:r>
              <a:rPr lang="en-US" sz="1600" dirty="0" smtClean="0"/>
              <a:t>)</a:t>
            </a:r>
          </a:p>
          <a:p>
            <a:pPr marL="651510" indent="-514350">
              <a:buAutoNum type="arabicPeriod"/>
            </a:pPr>
            <a:r>
              <a:rPr lang="en-US" sz="1600" dirty="0" smtClean="0"/>
              <a:t>Abdul </a:t>
            </a:r>
            <a:r>
              <a:rPr lang="en-US" sz="1600" dirty="0" err="1" smtClean="0"/>
              <a:t>Khafidz</a:t>
            </a:r>
            <a:r>
              <a:rPr lang="en-US" sz="1600" dirty="0" smtClean="0"/>
              <a:t> (</a:t>
            </a:r>
            <a:r>
              <a:rPr lang="en-US" sz="1600" dirty="0" err="1" smtClean="0"/>
              <a:t>percetakan</a:t>
            </a:r>
            <a:r>
              <a:rPr lang="en-US" sz="1600" dirty="0" smtClean="0"/>
              <a:t>)</a:t>
            </a:r>
          </a:p>
          <a:p>
            <a:pPr marL="651510" indent="-514350">
              <a:buAutoNum type="arabicPeriod"/>
            </a:pPr>
            <a:r>
              <a:rPr lang="en-US" sz="1600" dirty="0" err="1" smtClean="0"/>
              <a:t>Misno</a:t>
            </a:r>
            <a:r>
              <a:rPr lang="en-US" sz="1600" dirty="0" smtClean="0"/>
              <a:t> </a:t>
            </a:r>
            <a:r>
              <a:rPr lang="en-US" sz="1600" dirty="0" err="1" smtClean="0"/>
              <a:t>ali</a:t>
            </a:r>
            <a:r>
              <a:rPr lang="en-US" sz="1600" dirty="0" smtClean="0"/>
              <a:t> </a:t>
            </a:r>
            <a:r>
              <a:rPr lang="en-US" sz="1600" dirty="0" err="1" smtClean="0"/>
              <a:t>mustofa</a:t>
            </a:r>
            <a:r>
              <a:rPr lang="en-US" sz="1600" dirty="0" smtClean="0"/>
              <a:t> (</a:t>
            </a:r>
            <a:r>
              <a:rPr lang="en-US" sz="1600" dirty="0" err="1" smtClean="0"/>
              <a:t>Juru</a:t>
            </a:r>
            <a:r>
              <a:rPr lang="en-US" sz="1600" dirty="0" smtClean="0"/>
              <a:t> </a:t>
            </a:r>
            <a:r>
              <a:rPr lang="en-US" sz="1600" dirty="0" err="1" smtClean="0"/>
              <a:t>Parkir</a:t>
            </a:r>
            <a:r>
              <a:rPr lang="en-US" sz="1600" dirty="0" smtClean="0"/>
              <a:t> Bus </a:t>
            </a:r>
            <a:r>
              <a:rPr lang="en-US" sz="1600" dirty="0" err="1" smtClean="0"/>
              <a:t>teguh</a:t>
            </a:r>
            <a:r>
              <a:rPr lang="en-US" sz="1600" dirty="0" smtClean="0"/>
              <a:t>)</a:t>
            </a:r>
          </a:p>
          <a:p>
            <a:pPr marL="651510" indent="-514350">
              <a:buNone/>
            </a:pPr>
            <a:r>
              <a:rPr lang="en-US" sz="1600" dirty="0" err="1" smtClean="0"/>
              <a:t>Upaya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merubah</a:t>
            </a:r>
            <a:r>
              <a:rPr lang="en-US" sz="1600" dirty="0" smtClean="0"/>
              <a:t> </a:t>
            </a:r>
            <a:r>
              <a:rPr lang="en-US" sz="1600" dirty="0" err="1" smtClean="0"/>
              <a:t>puncak</a:t>
            </a:r>
            <a:r>
              <a:rPr lang="en-US" sz="1600" dirty="0" smtClean="0"/>
              <a:t> </a:t>
            </a: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sowan</a:t>
            </a:r>
            <a:r>
              <a:rPr lang="en-US" sz="1600" dirty="0" smtClean="0"/>
              <a:t> </a:t>
            </a:r>
            <a:r>
              <a:rPr lang="en-US" sz="1600" dirty="0" err="1" smtClean="0"/>
              <a:t>ke</a:t>
            </a:r>
            <a:r>
              <a:rPr lang="en-US" sz="1600" dirty="0" smtClean="0"/>
              <a:t> K.H. </a:t>
            </a:r>
            <a:r>
              <a:rPr lang="en-US" sz="1600" dirty="0" err="1" smtClean="0"/>
              <a:t>Hizbulloh</a:t>
            </a:r>
            <a:endParaRPr lang="en-US" sz="1600" dirty="0" smtClean="0"/>
          </a:p>
          <a:p>
            <a:pPr marL="651510" indent="-514350">
              <a:buNone/>
            </a:pPr>
            <a:r>
              <a:rPr lang="en-US" sz="1600" dirty="0" smtClean="0"/>
              <a:t>Huda, S.H </a:t>
            </a:r>
            <a:r>
              <a:rPr lang="en-US" sz="1600" dirty="0" err="1" smtClean="0"/>
              <a:t>atau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dikenal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Gus Huda </a:t>
            </a:r>
            <a:r>
              <a:rPr lang="en-US" sz="1600" dirty="0" err="1" smtClean="0"/>
              <a:t>putra</a:t>
            </a:r>
            <a:r>
              <a:rPr lang="en-US" sz="1600" dirty="0" smtClean="0"/>
              <a:t> </a:t>
            </a:r>
            <a:r>
              <a:rPr lang="en-US" sz="1600" dirty="0" err="1" smtClean="0"/>
              <a:t>almaghfurlah</a:t>
            </a:r>
            <a:r>
              <a:rPr lang="en-US" sz="1600" dirty="0" smtClean="0"/>
              <a:t> KH. Imam</a:t>
            </a:r>
          </a:p>
          <a:p>
            <a:pPr marL="651510" indent="-514350">
              <a:buNone/>
            </a:pPr>
            <a:r>
              <a:rPr lang="en-US" sz="1600" dirty="0" err="1" smtClean="0"/>
              <a:t>Mahdy</a:t>
            </a:r>
            <a:r>
              <a:rPr lang="en-US" sz="1600" dirty="0" smtClean="0"/>
              <a:t>. </a:t>
            </a:r>
            <a:r>
              <a:rPr lang="en-US" sz="1600" dirty="0" err="1" smtClean="0"/>
              <a:t>Beberapa</a:t>
            </a:r>
            <a:r>
              <a:rPr lang="en-US" sz="1600" dirty="0" smtClean="0"/>
              <a:t> </a:t>
            </a:r>
            <a:r>
              <a:rPr lang="en-US" sz="1600" dirty="0" err="1" smtClean="0"/>
              <a:t>Ikhtiyar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dilakukan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sowan</a:t>
            </a:r>
            <a:r>
              <a:rPr lang="en-US" sz="1600" dirty="0" smtClean="0"/>
              <a:t> </a:t>
            </a:r>
            <a:r>
              <a:rPr lang="en-US" sz="1600" dirty="0" err="1" smtClean="0"/>
              <a:t>tersebut</a:t>
            </a:r>
            <a:r>
              <a:rPr lang="en-US" sz="1600" dirty="0" smtClean="0"/>
              <a:t> </a:t>
            </a:r>
            <a:r>
              <a:rPr lang="en-US" sz="1600" dirty="0" err="1" smtClean="0"/>
              <a:t>adalah</a:t>
            </a:r>
            <a:r>
              <a:rPr lang="en-US" sz="1600" dirty="0" smtClean="0"/>
              <a:t> </a:t>
            </a:r>
          </a:p>
          <a:p>
            <a:pPr marL="651510" indent="-514350" algn="just">
              <a:buAutoNum type="arabicPeriod"/>
            </a:pPr>
            <a:r>
              <a:rPr lang="en-US" sz="1600" dirty="0" err="1" smtClean="0"/>
              <a:t>Merangkul</a:t>
            </a:r>
            <a:r>
              <a:rPr lang="en-US" sz="1600" dirty="0" smtClean="0"/>
              <a:t> </a:t>
            </a:r>
            <a:r>
              <a:rPr lang="en-US" sz="1600" dirty="0" err="1" smtClean="0"/>
              <a:t>semua</a:t>
            </a:r>
            <a:r>
              <a:rPr lang="en-US" sz="1600" dirty="0" smtClean="0"/>
              <a:t> </a:t>
            </a:r>
            <a:r>
              <a:rPr lang="en-US" sz="1600" dirty="0" err="1" smtClean="0"/>
              <a:t>komponen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sekitar</a:t>
            </a:r>
            <a:r>
              <a:rPr lang="en-US" sz="1600" dirty="0" smtClean="0"/>
              <a:t> yang </a:t>
            </a:r>
            <a:r>
              <a:rPr lang="en-US" sz="1600" dirty="0" err="1" smtClean="0"/>
              <a:t>bisa</a:t>
            </a:r>
            <a:r>
              <a:rPr lang="en-US" sz="1600" dirty="0" smtClean="0"/>
              <a:t> </a:t>
            </a:r>
            <a:r>
              <a:rPr lang="en-US" sz="1600" dirty="0" err="1" smtClean="0"/>
              <a:t>disinergikan</a:t>
            </a:r>
            <a:r>
              <a:rPr lang="en-US" sz="1600" dirty="0" smtClean="0"/>
              <a:t> </a:t>
            </a:r>
          </a:p>
          <a:p>
            <a:pPr marL="651510" indent="-514350" algn="just">
              <a:buAutoNum type="arabicPeriod"/>
            </a:pPr>
            <a:r>
              <a:rPr lang="en-US" sz="1600" dirty="0" err="1" smtClean="0"/>
              <a:t>Riyadloh</a:t>
            </a:r>
            <a:r>
              <a:rPr lang="en-US" sz="1600" dirty="0" smtClean="0"/>
              <a:t>/</a:t>
            </a:r>
            <a:r>
              <a:rPr lang="en-US" sz="1600" dirty="0" err="1" smtClean="0"/>
              <a:t>berdzikir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berdo’a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Alloh</a:t>
            </a:r>
            <a:r>
              <a:rPr lang="en-US" sz="1600" dirty="0" smtClean="0"/>
              <a:t> </a:t>
            </a:r>
            <a:r>
              <a:rPr lang="en-US" sz="1600" dirty="0" err="1" smtClean="0"/>
              <a:t>setiap</a:t>
            </a:r>
            <a:r>
              <a:rPr lang="en-US" sz="1600" dirty="0" smtClean="0"/>
              <a:t> </a:t>
            </a:r>
            <a:r>
              <a:rPr lang="en-US" sz="1600" dirty="0" err="1" smtClean="0"/>
              <a:t>malam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membuat</a:t>
            </a:r>
            <a:r>
              <a:rPr lang="en-US" sz="1600" dirty="0" smtClean="0"/>
              <a:t> </a:t>
            </a:r>
            <a:r>
              <a:rPr lang="en-US" sz="1600" dirty="0" err="1" smtClean="0"/>
              <a:t>jama’ah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diberi</a:t>
            </a:r>
            <a:r>
              <a:rPr lang="en-US" sz="1600" dirty="0" smtClean="0"/>
              <a:t> </a:t>
            </a:r>
            <a:r>
              <a:rPr lang="en-US" sz="1600" dirty="0" err="1" smtClean="0"/>
              <a:t>nama</a:t>
            </a:r>
            <a:r>
              <a:rPr lang="en-US" sz="1600" dirty="0" smtClean="0"/>
              <a:t> </a:t>
            </a:r>
            <a:r>
              <a:rPr lang="en-US" sz="1600" dirty="0" err="1" smtClean="0"/>
              <a:t>Ayiq</a:t>
            </a:r>
            <a:r>
              <a:rPr lang="en-US" sz="1600" dirty="0" smtClean="0"/>
              <a:t> </a:t>
            </a:r>
            <a:r>
              <a:rPr lang="en-US" sz="1600" dirty="0" err="1" smtClean="0"/>
              <a:t>Illalloh</a:t>
            </a:r>
            <a:r>
              <a:rPr lang="en-US" sz="1600" dirty="0" smtClean="0"/>
              <a:t> yang </a:t>
            </a:r>
            <a:r>
              <a:rPr lang="en-US" sz="1600" dirty="0" err="1" smtClean="0"/>
              <a:t>sampe</a:t>
            </a:r>
            <a:r>
              <a:rPr lang="en-US" sz="1600" dirty="0" smtClean="0"/>
              <a:t> </a:t>
            </a:r>
            <a:r>
              <a:rPr lang="en-US" sz="1600" dirty="0" err="1" smtClean="0"/>
              <a:t>sekarang</a:t>
            </a:r>
            <a:r>
              <a:rPr lang="en-US" sz="1600" dirty="0" smtClean="0"/>
              <a:t> </a:t>
            </a:r>
            <a:r>
              <a:rPr lang="en-US" sz="1600" dirty="0" err="1" smtClean="0"/>
              <a:t>tetap</a:t>
            </a:r>
            <a:r>
              <a:rPr lang="en-US" sz="1600" dirty="0" smtClean="0"/>
              <a:t> </a:t>
            </a:r>
            <a:r>
              <a:rPr lang="en-US" sz="1600" dirty="0" err="1" smtClean="0"/>
              <a:t>konsisten</a:t>
            </a:r>
            <a:r>
              <a:rPr lang="en-US" sz="1600" dirty="0" smtClean="0"/>
              <a:t>. </a:t>
            </a:r>
          </a:p>
          <a:p>
            <a:pPr marL="651510" indent="-514350" algn="just">
              <a:buAutoNum type="arabicPeriod"/>
            </a:pPr>
            <a:r>
              <a:rPr lang="en-US" sz="1600" dirty="0" err="1" smtClean="0"/>
              <a:t>Pendirian</a:t>
            </a:r>
            <a:r>
              <a:rPr lang="en-US" sz="1600" dirty="0" smtClean="0"/>
              <a:t> </a:t>
            </a:r>
            <a:r>
              <a:rPr lang="en-US" sz="1600" dirty="0" err="1" smtClean="0"/>
              <a:t>yayasan</a:t>
            </a:r>
            <a:r>
              <a:rPr lang="en-US" sz="1600" dirty="0" smtClean="0"/>
              <a:t> Al-</a:t>
            </a:r>
            <a:r>
              <a:rPr lang="en-US" sz="1600" dirty="0" err="1" smtClean="0"/>
              <a:t>Mahdy</a:t>
            </a:r>
            <a:r>
              <a:rPr lang="en-US" sz="1600" dirty="0" smtClean="0"/>
              <a:t> </a:t>
            </a:r>
            <a:r>
              <a:rPr lang="en-US" sz="1600" dirty="0" err="1" smtClean="0"/>
              <a:t>Majenang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diketuai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beliau</a:t>
            </a:r>
            <a:r>
              <a:rPr lang="en-US" sz="1600" dirty="0" smtClean="0"/>
              <a:t> K.H </a:t>
            </a:r>
            <a:r>
              <a:rPr lang="en-US" sz="1600" dirty="0" err="1" smtClean="0"/>
              <a:t>Hizbulloh</a:t>
            </a:r>
            <a:r>
              <a:rPr lang="en-US" sz="1600" dirty="0" smtClean="0"/>
              <a:t> Huda, S.H </a:t>
            </a:r>
            <a:r>
              <a:rPr lang="en-US" sz="1600" dirty="0" err="1" smtClean="0"/>
              <a:t>sebagai</a:t>
            </a:r>
            <a:r>
              <a:rPr lang="en-US" sz="1600" dirty="0" smtClean="0"/>
              <a:t> </a:t>
            </a:r>
            <a:r>
              <a:rPr lang="en-US" sz="1600" dirty="0" err="1" smtClean="0"/>
              <a:t>upaya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 </a:t>
            </a:r>
            <a:r>
              <a:rPr lang="en-US" sz="1600" dirty="0" err="1" smtClean="0"/>
              <a:t>bagi</a:t>
            </a:r>
            <a:r>
              <a:rPr lang="en-US" sz="1600" dirty="0" smtClean="0"/>
              <a:t> </a:t>
            </a:r>
            <a:r>
              <a:rPr lang="en-US" sz="1600" dirty="0" err="1" smtClean="0"/>
              <a:t>pergerakan</a:t>
            </a:r>
            <a:r>
              <a:rPr lang="en-US" sz="1600" dirty="0" smtClean="0"/>
              <a:t> </a:t>
            </a:r>
            <a:r>
              <a:rPr lang="en-US" sz="1600" dirty="0" err="1" smtClean="0"/>
              <a:t>sosial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landasan</a:t>
            </a:r>
            <a:r>
              <a:rPr lang="en-US" sz="1600" dirty="0" smtClean="0"/>
              <a:t> moral. </a:t>
            </a:r>
          </a:p>
          <a:p>
            <a:pPr marL="651510" indent="-514350" algn="just">
              <a:buAutoNum type="arabicPeriod"/>
            </a:pPr>
            <a:r>
              <a:rPr lang="en-US" sz="1600" dirty="0" err="1" smtClean="0"/>
              <a:t>Tahun</a:t>
            </a:r>
            <a:r>
              <a:rPr lang="en-US" sz="1600" dirty="0" smtClean="0"/>
              <a:t> 2013 </a:t>
            </a:r>
            <a:r>
              <a:rPr lang="en-US" sz="1600" dirty="0" err="1" smtClean="0"/>
              <a:t>didirikanlah</a:t>
            </a:r>
            <a:r>
              <a:rPr lang="en-US" sz="1600" dirty="0" smtClean="0"/>
              <a:t> MI Al-</a:t>
            </a:r>
            <a:r>
              <a:rPr lang="en-US" sz="1600" dirty="0" err="1" smtClean="0"/>
              <a:t>Mahdy</a:t>
            </a:r>
            <a:r>
              <a:rPr lang="en-US" sz="1600" dirty="0" smtClean="0"/>
              <a:t> </a:t>
            </a:r>
            <a:r>
              <a:rPr lang="en-US" sz="1600" dirty="0" err="1" smtClean="0"/>
              <a:t>Sindangsari</a:t>
            </a:r>
            <a:endParaRPr lang="en-US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PENDALAMAN MATERI </a:t>
            </a:r>
            <a:br>
              <a:rPr lang="en-US" dirty="0" smtClean="0"/>
            </a:br>
            <a:r>
              <a:rPr lang="en-US" dirty="0" smtClean="0"/>
              <a:t>CALISTUNG KELAS 1</a:t>
            </a:r>
            <a:endParaRPr lang="en-US" dirty="0"/>
          </a:p>
        </p:txBody>
      </p:sp>
      <p:pic>
        <p:nvPicPr>
          <p:cNvPr id="2050" name="Picture 2" descr="D:\MI ALMAHDY\foto mi\2013\IMG_7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4" name="voltag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GAMBAR\GAMBAR BERGERAK\Animasi bergerak untuk powerpoint (1) - tepuk tanga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6517232" y="1461750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Bernard MT Condensed" pitchFamily="18" charset="0"/>
              </a:rPr>
              <a:t>Sekian dan terimakasih ......</a:t>
            </a:r>
            <a:endParaRPr lang="id-ID" sz="40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14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nl-NL" sz="6000" b="1" dirty="0" smtClean="0">
                <a:solidFill>
                  <a:srgbClr val="FFFF00"/>
                </a:solidFill>
                <a:latin typeface="Britannic Bold" pitchFamily="34" charset="0"/>
              </a:rPr>
              <a:t>“KLASIK, EKSKLUSIF, JUJUR, SANTUN, KREATIF, MANDIRI DAN PEDULI“</a:t>
            </a:r>
            <a:endParaRPr lang="id-ID" sz="6000" b="1" dirty="0" smtClean="0">
              <a:solidFill>
                <a:srgbClr val="FFFF00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51510" lvl="0" indent="-514350" algn="just">
              <a:buAutoNum type="arabicPeriod"/>
            </a:pP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penghayatan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ajaran</a:t>
            </a:r>
            <a:r>
              <a:rPr lang="en-US" dirty="0" smtClean="0"/>
              <a:t> agama yang </a:t>
            </a:r>
            <a:r>
              <a:rPr lang="en-US" dirty="0" err="1" smtClean="0"/>
              <a:t>dianut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kearifan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berpikir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endParaRPr lang="en-US" dirty="0" smtClean="0"/>
          </a:p>
          <a:p>
            <a:pPr marL="651510" lvl="0" indent="-514350" algn="just">
              <a:buAutoNum type="arabicPeriod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 yang </a:t>
            </a: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bernilai</a:t>
            </a:r>
            <a:r>
              <a:rPr lang="en-US" dirty="0" smtClean="0"/>
              <a:t> UN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rata-rata</a:t>
            </a:r>
          </a:p>
          <a:p>
            <a:pPr marL="651510" lvl="0" indent="-514350" algn="just">
              <a:buAutoNum type="arabicPeriod"/>
            </a:pPr>
            <a:r>
              <a:rPr lang="en-US" dirty="0" err="1" smtClean="0"/>
              <a:t>Melaksanakan</a:t>
            </a:r>
            <a:r>
              <a:rPr lang="en-US" dirty="0" smtClean="0"/>
              <a:t> program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optimal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potensi</a:t>
            </a:r>
            <a:r>
              <a:rPr lang="en-US" dirty="0" smtClean="0"/>
              <a:t> yang </a:t>
            </a:r>
            <a:r>
              <a:rPr lang="en-US" dirty="0" err="1" smtClean="0"/>
              <a:t>dimiliki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305800" cy="6080760"/>
          </a:xfrm>
        </p:spPr>
        <p:txBody>
          <a:bodyPr>
            <a:normAutofit/>
          </a:bodyPr>
          <a:lstStyle/>
          <a:p>
            <a:pPr marL="651510" indent="-514350" algn="just">
              <a:buFont typeface="+mj-lt"/>
              <a:buAutoNum type="arabicPeriod" startAt="4"/>
            </a:pPr>
            <a:r>
              <a:rPr lang="en-US" dirty="0" err="1" smtClean="0"/>
              <a:t>Menumbuhkan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pembiasaan</a:t>
            </a:r>
            <a:r>
              <a:rPr lang="en-US" dirty="0" smtClean="0"/>
              <a:t> </a:t>
            </a:r>
            <a:r>
              <a:rPr lang="en-US" dirty="0" err="1" smtClean="0"/>
              <a:t>klasik</a:t>
            </a:r>
            <a:r>
              <a:rPr lang="en-US" dirty="0" smtClean="0"/>
              <a:t>, </a:t>
            </a:r>
            <a:r>
              <a:rPr lang="en-US" dirty="0" err="1" smtClean="0"/>
              <a:t>eksklusif</a:t>
            </a:r>
            <a:r>
              <a:rPr lang="en-US" dirty="0" smtClean="0"/>
              <a:t>, </a:t>
            </a:r>
            <a:r>
              <a:rPr lang="en-US" dirty="0" err="1" smtClean="0"/>
              <a:t>jujur</a:t>
            </a:r>
            <a:r>
              <a:rPr lang="en-US" dirty="0" smtClean="0"/>
              <a:t>, </a:t>
            </a:r>
            <a:r>
              <a:rPr lang="en-US" dirty="0" err="1" smtClean="0"/>
              <a:t>santun</a:t>
            </a:r>
            <a:r>
              <a:rPr lang="en-US" dirty="0" smtClean="0"/>
              <a:t>, </a:t>
            </a:r>
            <a:r>
              <a:rPr lang="en-US" dirty="0" err="1" smtClean="0"/>
              <a:t>kreatif</a:t>
            </a:r>
            <a:r>
              <a:rPr lang="en-US" dirty="0" smtClean="0"/>
              <a:t>, </a:t>
            </a:r>
            <a:r>
              <a:rPr lang="en-US" dirty="0" err="1" smtClean="0"/>
              <a:t>mandiri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peduli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social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madrasah</a:t>
            </a:r>
            <a:r>
              <a:rPr lang="en-US" dirty="0" smtClean="0"/>
              <a:t>.</a:t>
            </a:r>
          </a:p>
          <a:p>
            <a:pPr marL="651510" indent="-514350" algn="just">
              <a:buFont typeface="+mj-lt"/>
              <a:buAutoNum type="arabicPeriod" startAt="4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madrasah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partisipatif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warga</a:t>
            </a:r>
            <a:r>
              <a:rPr lang="en-US" dirty="0" smtClean="0"/>
              <a:t> </a:t>
            </a:r>
            <a:r>
              <a:rPr lang="en-US" dirty="0" err="1" smtClean="0"/>
              <a:t>madrasah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madrasah</a:t>
            </a:r>
            <a:r>
              <a:rPr lang="en-US" dirty="0" smtClean="0"/>
              <a:t>. </a:t>
            </a:r>
          </a:p>
          <a:p>
            <a:pPr marL="651510" indent="-514350" algn="just">
              <a:buFont typeface="+mj-lt"/>
              <a:buAutoNum type="arabicPeriod" startAt="4"/>
            </a:pP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ekstrakurikuler</a:t>
            </a:r>
            <a:r>
              <a:rPr lang="en-US" dirty="0" smtClean="0"/>
              <a:t> 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efektif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bakat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minat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keagamaan</a:t>
            </a:r>
            <a:r>
              <a:rPr lang="en-US" dirty="0" smtClean="0"/>
              <a:t>, </a:t>
            </a:r>
            <a:r>
              <a:rPr lang="en-US" dirty="0" err="1" smtClean="0"/>
              <a:t>unggul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lomba</a:t>
            </a:r>
            <a:r>
              <a:rPr lang="en-US" dirty="0" smtClean="0"/>
              <a:t> </a:t>
            </a:r>
            <a:r>
              <a:rPr lang="en-US" dirty="0" err="1" smtClean="0"/>
              <a:t>olah</a:t>
            </a:r>
            <a:r>
              <a:rPr lang="en-US" dirty="0" smtClean="0"/>
              <a:t> raga,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seni</a:t>
            </a:r>
            <a:r>
              <a:rPr lang="en-US" dirty="0" smtClean="0"/>
              <a:t>.</a:t>
            </a:r>
          </a:p>
          <a:p>
            <a:pPr marL="651510" indent="-514350" algn="just">
              <a:buFont typeface="+mj-lt"/>
              <a:buAutoNum type="arabicPeriod" startAt="4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push dir="u"/>
        <p:sndAc>
          <p:stSnd>
            <p:snd r:embed="rId2" name="voltage.wav"/>
          </p:stSnd>
        </p:sndAc>
      </p:transition>
    </mc:Choice>
    <mc:Fallback xmlns="">
      <p:transition spd="slow">
        <p:push dir="u"/>
        <p:sndAc>
          <p:stSnd>
            <p:snd r:embed="rId3" name="voltag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4399" y="3717032"/>
            <a:ext cx="7646324" cy="1107996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PROFIL SEKOLAH</a:t>
            </a:r>
            <a:endParaRPr lang="en-US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D:\MI ALMAHDY\foto mi\LOGO AL-MAHDY\Logo Al MaHDY Cle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457200"/>
            <a:ext cx="305341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8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voltage.wav"/>
          </p:stSnd>
        </p:sndAc>
      </p:transition>
    </mc:Choice>
    <mc:Fallback xmlns="">
      <p:transition spd="slow">
        <p:checker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downArrowCallout">
            <a:avLst>
              <a:gd name="adj1" fmla="val 136564"/>
              <a:gd name="adj2" fmla="val 146089"/>
              <a:gd name="adj3" fmla="val 25000"/>
              <a:gd name="adj4" fmla="val 6497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en-US" sz="2800" b="1" u="sng" dirty="0">
                <a:solidFill>
                  <a:srgbClr val="FFFFFF"/>
                </a:solidFill>
              </a:rPr>
              <a:t>PROFIL MADRASAH</a:t>
            </a:r>
          </a:p>
        </p:txBody>
      </p:sp>
      <p:graphicFrame>
        <p:nvGraphicFramePr>
          <p:cNvPr id="5" name="Group 77"/>
          <p:cNvGraphicFramePr>
            <a:graphicFrameLocks noGrp="1"/>
          </p:cNvGraphicFramePr>
          <p:nvPr/>
        </p:nvGraphicFramePr>
        <p:xfrm>
          <a:off x="571500" y="1752600"/>
          <a:ext cx="8001000" cy="4902200"/>
        </p:xfrm>
        <a:graphic>
          <a:graphicData uri="http://schemas.openxmlformats.org/drawingml/2006/table">
            <a:tbl>
              <a:tblPr/>
              <a:tblGrid>
                <a:gridCol w="2667000"/>
                <a:gridCol w="5334000"/>
              </a:tblGrid>
              <a:tr h="19202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Nama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Madrasah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Alamat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Desa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Kecamatan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Kabupaten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MI Al-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Mahdy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Sindangsari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Jl.</a:t>
                      </a:r>
                      <a:r>
                        <a:rPr kumimoji="0" lang="id-ID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Seroja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Rt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 02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Rw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 01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Sindangsari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Majenang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iriam" pitchFamily="34" charset="-79"/>
                          <a:cs typeface="Miriam" pitchFamily="34" charset="-79"/>
                        </a:rPr>
                        <a:t>Cilacap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iriam" pitchFamily="34" charset="-79"/>
                        <a:cs typeface="Miriam" pitchFamily="34" charset="-79"/>
                      </a:endParaRP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2981998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Nama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Yayasan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kton Pro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eriod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SK KUMHAM</a:t>
                      </a:r>
                      <a:endParaRPr kumimoji="0" lang="id-ID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kton Pro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3.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NSM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4. 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NPSN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Al-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Mahdy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Majenang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ekton Pro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No. </a:t>
                      </a:r>
                      <a:r>
                        <a:rPr kumimoji="0" lang="en-US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AHU-7146.AH.01.04.TH.2011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ekton Pro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TGL 2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Nopember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 2011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111233010173</a:t>
                      </a:r>
                    </a:p>
                    <a:p>
                      <a:pPr marL="115888" marR="0" lvl="0" indent="-115888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ekton Pro" pitchFamily="34" charset="0"/>
                          <a:ea typeface="Verdana" pitchFamily="34" charset="0"/>
                          <a:cs typeface="Verdana" pitchFamily="34" charset="0"/>
                        </a:rPr>
                        <a:t>49854203</a:t>
                      </a:r>
                    </a:p>
                  </a:txBody>
                  <a:tcPr marT="45701" marB="4570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3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voltage.wav"/>
          </p:stSnd>
        </p:sndAc>
      </p:transition>
    </mc:Choice>
    <mc:Fallback xmlns="">
      <p:transition>
        <p:cut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Group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858898"/>
              </p:ext>
            </p:extLst>
          </p:nvPr>
        </p:nvGraphicFramePr>
        <p:xfrm>
          <a:off x="533400" y="304800"/>
          <a:ext cx="8153400" cy="60960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503558"/>
                <a:gridCol w="3649842"/>
              </a:tblGrid>
              <a:tr h="6096000">
                <a:tc>
                  <a:txBody>
                    <a:bodyPr/>
                    <a:lstStyle/>
                    <a:p>
                      <a:pPr marL="579438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AutoNum type="arabicPeriod" startAt="5"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Tahun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Beroperasi</a:t>
                      </a: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</a:endParaRPr>
                    </a:p>
                    <a:p>
                      <a:pPr marL="579438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</a:endParaRPr>
                    </a:p>
                    <a:p>
                      <a:pPr marL="579438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AutoNum type="arabicPeriod" startAt="6"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Luas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Seluruhnya</a:t>
                      </a: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</a:endParaRPr>
                    </a:p>
                    <a:p>
                      <a:pPr marL="579438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</a:endParaRPr>
                    </a:p>
                    <a:p>
                      <a:pPr marL="579438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8. Status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Bangunan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</a:endParaRPr>
                    </a:p>
                    <a:p>
                      <a:pPr marL="579438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</a:endParaRPr>
                    </a:p>
                    <a:p>
                      <a:pPr marL="579438" marR="0" lvl="0" indent="-514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9.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Luas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Bangunan</a:t>
                      </a:r>
                      <a:endParaRPr kumimoji="0" lang="en-US" sz="280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</a:endParaRP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</a:rPr>
                        <a:t>      </a:t>
                      </a:r>
                    </a:p>
                  </a:txBody>
                  <a:tcPr marT="45736" marB="4573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  <a:ea typeface="+mn-ea"/>
                          <a:cs typeface="+mn-cs"/>
                        </a:rPr>
                        <a:t>2013</a:t>
                      </a: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  <a:ea typeface="+mn-ea"/>
                          <a:cs typeface="+mn-cs"/>
                        </a:rPr>
                        <a:t>2244 m²</a:t>
                      </a: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16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  <a:ea typeface="+mn-ea"/>
                          <a:cs typeface="+mn-cs"/>
                        </a:rPr>
                        <a:t>Milik</a:t>
                      </a:r>
                      <a:r>
                        <a:rPr kumimoji="0" lang="en-U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8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  <a:ea typeface="+mn-ea"/>
                          <a:cs typeface="+mn-cs"/>
                        </a:rPr>
                        <a:t>Sendiri</a:t>
                      </a:r>
                      <a:endParaRPr kumimoji="0" lang="en-US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en-U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  <a:ea typeface="+mn-ea"/>
                          <a:cs typeface="+mn-cs"/>
                        </a:rPr>
                        <a:t>1024 </a:t>
                      </a:r>
                      <a:r>
                        <a:rPr kumimoji="0" lang="en-US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dobe Garamond Pro Bold" pitchFamily="18" charset="0"/>
                          <a:ea typeface="+mn-ea"/>
                          <a:cs typeface="+mn-cs"/>
                        </a:rPr>
                        <a:t>m²</a:t>
                      </a:r>
                    </a:p>
                    <a:p>
                      <a:pPr marL="560388" marR="0" lvl="0" indent="-495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en-US" sz="28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dobe Garamond Pro Bold" pitchFamily="18" charset="0"/>
                        <a:ea typeface="+mn-ea"/>
                        <a:cs typeface="+mn-cs"/>
                      </a:endParaRPr>
                    </a:p>
                  </a:txBody>
                  <a:tcPr marT="45736" marB="45736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5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3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1154</Words>
  <Application>Microsoft Office PowerPoint</Application>
  <PresentationFormat>On-screen Show (4:3)</PresentationFormat>
  <Paragraphs>416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Oriel</vt:lpstr>
      <vt:lpstr>Apex</vt:lpstr>
      <vt:lpstr>SELAMAT DATANG</vt:lpstr>
      <vt:lpstr>PowerPoint Presentation</vt:lpstr>
      <vt:lpstr>SEJARAH SINGKAT MI </vt:lpstr>
      <vt:lpstr>VISI</vt:lpstr>
      <vt:lpstr>MISI</vt:lpstr>
      <vt:lpstr>PowerPoint Presentation</vt:lpstr>
      <vt:lpstr>PowerPoint Presentation</vt:lpstr>
      <vt:lpstr>PROFIL MADRASAH</vt:lpstr>
      <vt:lpstr>PowerPoint Presentation</vt:lpstr>
      <vt:lpstr>PowerPoint Presentation</vt:lpstr>
      <vt:lpstr>PowerPoint Presentation</vt:lpstr>
      <vt:lpstr>PowerPoint Presentation</vt:lpstr>
      <vt:lpstr>Sarana dan Prasarana</vt:lpstr>
      <vt:lpstr>Susunan Pengurus Komite MI MA’ARIF 02 PAHONJEAN</vt:lpstr>
      <vt:lpstr>Prestasi siswa</vt:lpstr>
      <vt:lpstr>SEKILAS PERSTANDAR</vt:lpstr>
      <vt:lpstr>I. STANDAR ISI</vt:lpstr>
      <vt:lpstr>II. STANDAR PROSES</vt:lpstr>
      <vt:lpstr>III. STANDAR KOMPETENSI LULUSAN</vt:lpstr>
      <vt:lpstr>IV. STANDAR PENDIDIK DAN TENAGA KEPENDIDIKAN</vt:lpstr>
      <vt:lpstr>V. STANDAR SARPRAS</vt:lpstr>
      <vt:lpstr>VI. STANDAR PENGELOLAAN</vt:lpstr>
      <vt:lpstr>VII. STANDAR PEMBIYAAN</vt:lpstr>
      <vt:lpstr>VIII. STANDAR PENILAIAN</vt:lpstr>
      <vt:lpstr>Kegiatan Unggulan TPQ &amp; MADIN</vt:lpstr>
      <vt:lpstr>PROGRAM KEUNGGULAN NGAJI BERSAMA SETIAP JUM’AT</vt:lpstr>
      <vt:lpstr>PROGRAM UNGGULAN  TAHFIDZ JUZ 30</vt:lpstr>
      <vt:lpstr>PEMBIASAAN SHOLAT DLUHA DAN SHOLAT DLUHUR</vt:lpstr>
      <vt:lpstr>PEMBIASAAN APEL PAGI, HAFALAN 3 BAHASA, INGGRIS, ARAB &amp; JAWA</vt:lpstr>
      <vt:lpstr>PENDALAMAN MATERI  CALISTUNG KELAS 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SELAYANG PANDANG SELAMAT DATANG DI SD NEGERI SURUSUNDA 04 KEC. KARANGPUCUNG</dc:title>
  <dc:creator>Admin</dc:creator>
  <cp:lastModifiedBy>IRmA</cp:lastModifiedBy>
  <cp:revision>147</cp:revision>
  <dcterms:created xsi:type="dcterms:W3CDTF">2016-03-15T00:32:41Z</dcterms:created>
  <dcterms:modified xsi:type="dcterms:W3CDTF">2021-02-15T03:25:30Z</dcterms:modified>
</cp:coreProperties>
</file>